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02AF34-13B7-4A89-BB27-EFD76ACEDA2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41691F-04AD-4636-A54A-8B16B0D6EFF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88D12D-E768-4BC2-970D-C7222940CB0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49BAB3-AB3D-4B4F-A0E8-083740BFE90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5C852A-991F-4C1B-B944-B4BA5F1240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70488E-7DB0-474F-8A31-F8F4D0E1A7E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EC4AC1A-CC18-44CD-922E-FBA32374170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3E0E4CA-2E2C-460C-8795-99BC19882F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7C8AA9E-54A5-4869-A9F2-9ECAC689952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F39E6F-F845-4F30-BCFB-016E1AA30A9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4F5DC4-198F-4B52-A2EC-0EA88673D1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FD4B587-48AD-4529-92D0-02C1E231C51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2590800"/>
          </a:xfrm>
        </p:spPr>
        <p:txBody>
          <a:bodyPr/>
          <a:lstStyle/>
          <a:p>
            <a:pPr eaLnBrk="1" hangingPunct="1"/>
            <a:r>
              <a:rPr lang="en-US" smtClean="0"/>
              <a:t>Freedom of Religion</a:t>
            </a:r>
          </a:p>
        </p:txBody>
      </p:sp>
      <p:sp>
        <p:nvSpPr>
          <p:cNvPr id="2051" name="Rectangle 3"/>
          <p:cNvSpPr>
            <a:spLocks noGrp="1" noChangeArrowheads="1"/>
          </p:cNvSpPr>
          <p:nvPr>
            <p:ph type="subTitle" idx="1"/>
          </p:nvPr>
        </p:nvSpPr>
        <p:spPr/>
        <p:txBody>
          <a:bodyPr rtlCol="0">
            <a:normAutofit/>
          </a:bodyPr>
          <a:lstStyle/>
          <a:p>
            <a:pPr eaLnBrk="1" fontAlgn="auto" hangingPunct="1">
              <a:spcAft>
                <a:spcPts val="0"/>
              </a:spcAft>
              <a:buFont typeface="Arial" pitchFamily="34" charset="0"/>
              <a:buNone/>
              <a:defRPr/>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flipV="1">
            <a:off x="457200" y="198438"/>
            <a:ext cx="8229600" cy="76200"/>
          </a:xfrm>
        </p:spPr>
        <p:txBody>
          <a:bodyPr rtlCol="0">
            <a:normAutofit fontScale="90000"/>
          </a:bodyPr>
          <a:lstStyle/>
          <a:p>
            <a:pPr eaLnBrk="1" fontAlgn="auto" hangingPunct="1">
              <a:spcAft>
                <a:spcPts val="0"/>
              </a:spcAft>
              <a:defRPr/>
            </a:pPr>
            <a:endParaRPr lang="en-US" sz="4000" smtClean="0"/>
          </a:p>
        </p:txBody>
      </p:sp>
      <p:sp>
        <p:nvSpPr>
          <p:cNvPr id="3075" name="Rectangle 3"/>
          <p:cNvSpPr>
            <a:spLocks noGrp="1" noChangeArrowheads="1"/>
          </p:cNvSpPr>
          <p:nvPr>
            <p:ph idx="1"/>
          </p:nvPr>
        </p:nvSpPr>
        <p:spPr>
          <a:xfrm>
            <a:off x="457200" y="228600"/>
            <a:ext cx="8229600" cy="6629400"/>
          </a:xfrm>
        </p:spPr>
        <p:txBody>
          <a:bodyPr/>
          <a:lstStyle/>
          <a:p>
            <a:pPr eaLnBrk="1" hangingPunct="1">
              <a:lnSpc>
                <a:spcPct val="90000"/>
              </a:lnSpc>
            </a:pPr>
            <a:r>
              <a:rPr lang="en-US" sz="2800" b="1" u="sng" smtClean="0"/>
              <a:t>Establishment Clause</a:t>
            </a:r>
          </a:p>
          <a:p>
            <a:pPr eaLnBrk="1" hangingPunct="1">
              <a:lnSpc>
                <a:spcPct val="90000"/>
              </a:lnSpc>
              <a:buFontTx/>
              <a:buNone/>
            </a:pPr>
            <a:r>
              <a:rPr lang="en-US" sz="2400" smtClean="0"/>
              <a:t>1. Congress shall make no law respecting an establishment of religion, or  prohibiting the free exercise thereof; </a:t>
            </a:r>
          </a:p>
          <a:p>
            <a:pPr eaLnBrk="1" hangingPunct="1">
              <a:lnSpc>
                <a:spcPct val="90000"/>
              </a:lnSpc>
              <a:buFontTx/>
              <a:buNone/>
            </a:pPr>
            <a:r>
              <a:rPr lang="en-US" sz="2400" smtClean="0"/>
              <a:t>2. Federalizing influence of Amendment 14 (Gitlow v. New York). </a:t>
            </a:r>
          </a:p>
          <a:p>
            <a:pPr eaLnBrk="1" hangingPunct="1">
              <a:lnSpc>
                <a:spcPct val="90000"/>
              </a:lnSpc>
              <a:buFontTx/>
              <a:buNone/>
            </a:pPr>
            <a:r>
              <a:rPr lang="en-US" sz="2400" smtClean="0"/>
              <a:t>3. The basic meaning of the establishment clause is that government may not establish an official religion.  </a:t>
            </a:r>
          </a:p>
          <a:p>
            <a:pPr eaLnBrk="1" hangingPunct="1">
              <a:lnSpc>
                <a:spcPct val="90000"/>
              </a:lnSpc>
            </a:pPr>
            <a:r>
              <a:rPr lang="en-US" sz="2400" smtClean="0"/>
              <a:t>“Accommodationist view”: Government should bend a bit and allow a certain degree of church/state blending. </a:t>
            </a:r>
          </a:p>
          <a:p>
            <a:pPr eaLnBrk="1" hangingPunct="1">
              <a:lnSpc>
                <a:spcPct val="90000"/>
              </a:lnSpc>
            </a:pPr>
            <a:r>
              <a:rPr lang="en-US" sz="2400" smtClean="0"/>
              <a:t>“Separationist view:” Government should allow virtually no blending of church and state. There should be a “wall of separation”  between the two. </a:t>
            </a:r>
          </a:p>
          <a:p>
            <a:pPr eaLnBrk="1" hangingPunct="1">
              <a:lnSpc>
                <a:spcPct val="90000"/>
              </a:lnSpc>
            </a:pPr>
            <a:r>
              <a:rPr lang="en-US" sz="2400" smtClean="0"/>
              <a:t> “Endorsement view”: forbids governmental practices that endorse religion. </a:t>
            </a:r>
          </a:p>
          <a:p>
            <a:pPr eaLnBrk="1" hangingPunct="1">
              <a:lnSpc>
                <a:spcPct val="90000"/>
              </a:lnSpc>
            </a:pPr>
            <a:r>
              <a:rPr lang="en-US" sz="2400" smtClean="0"/>
              <a:t>“Non-preferentialist view”: The Constitution prohibits favoritism towards a particular religion, but allows governmental support for religion in general.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flipV="1">
            <a:off x="457200" y="152400"/>
            <a:ext cx="8229600" cy="122238"/>
          </a:xfrm>
        </p:spPr>
        <p:txBody>
          <a:bodyPr rtlCol="0">
            <a:normAutofit fontScale="90000"/>
          </a:bodyPr>
          <a:lstStyle/>
          <a:p>
            <a:pPr eaLnBrk="1" fontAlgn="auto" hangingPunct="1">
              <a:spcAft>
                <a:spcPts val="0"/>
              </a:spcAft>
              <a:defRPr/>
            </a:pPr>
            <a:endParaRPr lang="en-US" sz="4000" smtClean="0"/>
          </a:p>
        </p:txBody>
      </p:sp>
      <p:sp>
        <p:nvSpPr>
          <p:cNvPr id="4099" name="Rectangle 3"/>
          <p:cNvSpPr>
            <a:spLocks noGrp="1" noChangeArrowheads="1"/>
          </p:cNvSpPr>
          <p:nvPr>
            <p:ph idx="1"/>
          </p:nvPr>
        </p:nvSpPr>
        <p:spPr>
          <a:xfrm>
            <a:off x="457200" y="152400"/>
            <a:ext cx="8229600" cy="5973763"/>
          </a:xfrm>
        </p:spPr>
        <p:txBody>
          <a:bodyPr/>
          <a:lstStyle/>
          <a:p>
            <a:pPr eaLnBrk="1" hangingPunct="1"/>
            <a:r>
              <a:rPr lang="en-US" sz="2400" smtClean="0"/>
              <a:t>Lemon v. Kurtzman: established a 3-part test to determine if a statute or practice violates the establishment clause: If any of the following are present, the statute or practice is unconstitutional.</a:t>
            </a:r>
          </a:p>
          <a:p>
            <a:pPr eaLnBrk="1" hangingPunct="1"/>
            <a:endParaRPr lang="en-US" sz="2400" smtClean="0"/>
          </a:p>
          <a:p>
            <a:pPr eaLnBrk="1" hangingPunct="1"/>
            <a:r>
              <a:rPr lang="en-US" sz="2400" smtClean="0"/>
              <a:t>a.	Non-secular (religious) purpose. </a:t>
            </a:r>
          </a:p>
          <a:p>
            <a:pPr eaLnBrk="1" hangingPunct="1"/>
            <a:r>
              <a:rPr lang="en-US" sz="2400" smtClean="0"/>
              <a:t>b.	Advances or inhibits religion. </a:t>
            </a:r>
          </a:p>
          <a:p>
            <a:pPr eaLnBrk="1" hangingPunct="1"/>
            <a:r>
              <a:rPr lang="en-US" sz="2400" smtClean="0"/>
              <a:t>c.	Excessive entanglement with religion.  </a:t>
            </a:r>
            <a:r>
              <a:rPr lang="en-US" smtClean="0"/>
              <a:t>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flipV="1">
            <a:off x="457200" y="200025"/>
            <a:ext cx="8229600" cy="74613"/>
          </a:xfrm>
        </p:spPr>
        <p:txBody>
          <a:bodyPr rtlCol="0">
            <a:normAutofit fontScale="90000"/>
          </a:bodyPr>
          <a:lstStyle/>
          <a:p>
            <a:pPr eaLnBrk="1" fontAlgn="auto" hangingPunct="1">
              <a:spcAft>
                <a:spcPts val="0"/>
              </a:spcAft>
              <a:defRPr/>
            </a:pPr>
            <a:endParaRPr lang="en-US" sz="4000" smtClean="0"/>
          </a:p>
        </p:txBody>
      </p:sp>
      <p:sp>
        <p:nvSpPr>
          <p:cNvPr id="5123" name="Rectangle 3"/>
          <p:cNvSpPr>
            <a:spLocks noGrp="1" noChangeArrowheads="1"/>
          </p:cNvSpPr>
          <p:nvPr>
            <p:ph idx="1"/>
          </p:nvPr>
        </p:nvSpPr>
        <p:spPr>
          <a:xfrm>
            <a:off x="457200" y="228600"/>
            <a:ext cx="8229600" cy="5897563"/>
          </a:xfrm>
        </p:spPr>
        <p:txBody>
          <a:bodyPr/>
          <a:lstStyle/>
          <a:p>
            <a:pPr eaLnBrk="1" hangingPunct="1"/>
            <a:r>
              <a:rPr lang="en-US" sz="2400" smtClean="0"/>
              <a:t>Key Rulings:</a:t>
            </a:r>
          </a:p>
          <a:p>
            <a:pPr eaLnBrk="1" hangingPunct="1"/>
            <a:r>
              <a:rPr lang="en-US" sz="2400" smtClean="0"/>
              <a:t>1.	Everson v. Board, 1947: applied establishment clause to the states </a:t>
            </a:r>
          </a:p>
          <a:p>
            <a:pPr eaLnBrk="1" hangingPunct="1"/>
            <a:r>
              <a:rPr lang="en-US" sz="2400" smtClean="0"/>
              <a:t>2.	Engle v. Vitale, 1962: no state-sponsored, recited prayer in public school. </a:t>
            </a:r>
          </a:p>
          <a:p>
            <a:pPr eaLnBrk="1" hangingPunct="1"/>
            <a:r>
              <a:rPr lang="en-US" sz="2400" smtClean="0"/>
              <a:t>3.	Abbington v. Schempp, 1963: no devotional Bible-reading in public school. </a:t>
            </a:r>
          </a:p>
          <a:p>
            <a:pPr eaLnBrk="1" hangingPunct="1"/>
            <a:r>
              <a:rPr lang="en-US" sz="2400" smtClean="0"/>
              <a:t>4.   State laws that require the teaching of creation science are unconstitutional. </a:t>
            </a:r>
          </a:p>
          <a:p>
            <a:pPr eaLnBrk="1" hangingPunct="1"/>
            <a:r>
              <a:rPr lang="en-US" sz="2400" smtClean="0"/>
              <a:t>5.	Epperson v. Arkansas, 1968: state laws may not prohibit the teaching of evolution in public school. </a:t>
            </a:r>
          </a:p>
          <a:p>
            <a:pPr eaLnBrk="1" hangingPunct="1"/>
            <a:r>
              <a:rPr lang="en-US" sz="2400" smtClean="0"/>
              <a:t>6.	State laws that require the posting of the 10 Commandments in public school are unconstitutional.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flipV="1">
            <a:off x="457200" y="200025"/>
            <a:ext cx="8229600" cy="74613"/>
          </a:xfrm>
        </p:spPr>
        <p:txBody>
          <a:bodyPr rtlCol="0">
            <a:normAutofit fontScale="90000"/>
          </a:bodyPr>
          <a:lstStyle/>
          <a:p>
            <a:pPr eaLnBrk="1" fontAlgn="auto" hangingPunct="1">
              <a:spcAft>
                <a:spcPts val="0"/>
              </a:spcAft>
              <a:defRPr/>
            </a:pPr>
            <a:endParaRPr lang="en-US" sz="4000" smtClean="0"/>
          </a:p>
        </p:txBody>
      </p:sp>
      <p:sp>
        <p:nvSpPr>
          <p:cNvPr id="6147" name="Rectangle 3"/>
          <p:cNvSpPr>
            <a:spLocks noGrp="1" noChangeArrowheads="1"/>
          </p:cNvSpPr>
          <p:nvPr>
            <p:ph idx="1"/>
          </p:nvPr>
        </p:nvSpPr>
        <p:spPr>
          <a:xfrm>
            <a:off x="457200" y="228600"/>
            <a:ext cx="8229600" cy="5897563"/>
          </a:xfrm>
        </p:spPr>
        <p:txBody>
          <a:bodyPr/>
          <a:lstStyle/>
          <a:p>
            <a:pPr eaLnBrk="1" hangingPunct="1"/>
            <a:r>
              <a:rPr lang="en-US" sz="2400" smtClean="0"/>
              <a:t>7.	Release time for students is constitutional. </a:t>
            </a:r>
          </a:p>
          <a:p>
            <a:pPr eaLnBrk="1" hangingPunct="1"/>
            <a:r>
              <a:rPr lang="en-US" sz="2400" smtClean="0"/>
              <a:t>8.	Tax exemptions for churches are constitutional as they are for other nonprofit institutions. </a:t>
            </a:r>
          </a:p>
          <a:p>
            <a:pPr eaLnBrk="1" hangingPunct="1"/>
            <a:r>
              <a:rPr lang="en-US" sz="2400" smtClean="0"/>
              <a:t>9.	Christmas displays in town squares are constitutional as long as they include some secular content. </a:t>
            </a:r>
          </a:p>
          <a:p>
            <a:pPr eaLnBrk="1" hangingPunct="1"/>
            <a:r>
              <a:rPr lang="en-US" sz="2400" smtClean="0"/>
              <a:t>10.	Permissible forms of state aid to parochial (private religious) schools: textbooks, lunches, bus transportation. </a:t>
            </a:r>
          </a:p>
          <a:p>
            <a:pPr eaLnBrk="1" hangingPunct="1"/>
            <a:r>
              <a:rPr lang="en-US" sz="2400" smtClean="0"/>
              <a:t>11	Impermissible forms of state aid to parochial schools: field trips, teacher salaries, counseling services, remedial instruction.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flipV="1">
            <a:off x="457200" y="200025"/>
            <a:ext cx="8229600" cy="74613"/>
          </a:xfrm>
        </p:spPr>
        <p:txBody>
          <a:bodyPr rtlCol="0">
            <a:normAutofit fontScale="90000"/>
          </a:bodyPr>
          <a:lstStyle/>
          <a:p>
            <a:pPr eaLnBrk="1" fontAlgn="auto" hangingPunct="1">
              <a:spcAft>
                <a:spcPts val="0"/>
              </a:spcAft>
              <a:defRPr/>
            </a:pPr>
            <a:endParaRPr lang="en-US" sz="4000" smtClean="0"/>
          </a:p>
        </p:txBody>
      </p:sp>
      <p:sp>
        <p:nvSpPr>
          <p:cNvPr id="7171" name="Rectangle 3"/>
          <p:cNvSpPr>
            <a:spLocks noGrp="1" noChangeArrowheads="1"/>
          </p:cNvSpPr>
          <p:nvPr>
            <p:ph idx="1"/>
          </p:nvPr>
        </p:nvSpPr>
        <p:spPr>
          <a:xfrm>
            <a:off x="457200" y="228600"/>
            <a:ext cx="8229600" cy="5897563"/>
          </a:xfrm>
        </p:spPr>
        <p:txBody>
          <a:bodyPr/>
          <a:lstStyle/>
          <a:p>
            <a:pPr eaLnBrk="1" hangingPunct="1"/>
            <a:r>
              <a:rPr lang="en-US" sz="2400" b="1" u="sng" smtClean="0"/>
              <a:t>Free Exercise Clause</a:t>
            </a:r>
          </a:p>
          <a:p>
            <a:pPr eaLnBrk="1" hangingPunct="1"/>
            <a:r>
              <a:rPr lang="en-US" sz="2400" smtClean="0"/>
              <a:t>1. Provides freedom of worship.</a:t>
            </a:r>
          </a:p>
          <a:p>
            <a:pPr eaLnBrk="1" hangingPunct="1"/>
            <a:r>
              <a:rPr lang="en-US" sz="2400" smtClean="0"/>
              <a:t>2. Federalizing influence of Amendment 14 (Gitlow v. New York). </a:t>
            </a:r>
          </a:p>
          <a:p>
            <a:pPr eaLnBrk="1" hangingPunct="1"/>
            <a:r>
              <a:rPr lang="en-US" sz="2400" smtClean="0"/>
              <a:t>3.  Problem of contradiction between the establishment clause and the free exercise clause. </a:t>
            </a:r>
          </a:p>
          <a:p>
            <a:pPr eaLnBrk="1" hangingPunct="1"/>
            <a:r>
              <a:rPr lang="en-US" sz="2400" smtClean="0"/>
              <a:t>4.  Distinction between belief and practice: the former is always allowed, but the latter is not always allowed. Freedom of worship is a relative, not absolute, right. Balancing test once again applies. </a:t>
            </a:r>
          </a:p>
          <a:p>
            <a:pPr eaLnBrk="1" hangingPunct="1"/>
            <a:endParaRPr lang="en-US" sz="2400" smtClean="0"/>
          </a:p>
          <a:p>
            <a:pPr eaLnBrk="1" hangingPunct="1"/>
            <a:r>
              <a:rPr lang="en-US" sz="2400" smtClean="0"/>
              <a:t>5.  Standard used by court’s for judging whether or not religious expression is constitutional: (next slide)</a:t>
            </a:r>
          </a:p>
          <a:p>
            <a:pPr eaLnBrk="1" hangingPunct="1"/>
            <a:endParaRPr lang="en-US" sz="240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flipV="1">
            <a:off x="457200" y="152400"/>
            <a:ext cx="8229600" cy="122238"/>
          </a:xfrm>
        </p:spPr>
        <p:txBody>
          <a:bodyPr rtlCol="0">
            <a:normAutofit fontScale="90000"/>
          </a:bodyPr>
          <a:lstStyle/>
          <a:p>
            <a:pPr eaLnBrk="1" fontAlgn="auto" hangingPunct="1">
              <a:spcAft>
                <a:spcPts val="0"/>
              </a:spcAft>
              <a:defRPr/>
            </a:pPr>
            <a:endParaRPr lang="en-US" sz="4000" smtClean="0"/>
          </a:p>
        </p:txBody>
      </p:sp>
      <p:sp>
        <p:nvSpPr>
          <p:cNvPr id="8195" name="Rectangle 3"/>
          <p:cNvSpPr>
            <a:spLocks noGrp="1" noChangeArrowheads="1"/>
          </p:cNvSpPr>
          <p:nvPr>
            <p:ph idx="1"/>
          </p:nvPr>
        </p:nvSpPr>
        <p:spPr>
          <a:xfrm>
            <a:off x="457200" y="228600"/>
            <a:ext cx="8229600" cy="5897563"/>
          </a:xfrm>
        </p:spPr>
        <p:txBody>
          <a:bodyPr/>
          <a:lstStyle/>
          <a:p>
            <a:pPr eaLnBrk="1" hangingPunct="1">
              <a:lnSpc>
                <a:spcPct val="90000"/>
              </a:lnSpc>
            </a:pPr>
            <a:r>
              <a:rPr lang="en-US" sz="2200" smtClean="0"/>
              <a:t>A.	Old standard: government could not deny religious expression unless there was a compelling purpose for it to do so. Burden of proof was on the states. This made it difficult for states to restrain religion. </a:t>
            </a:r>
          </a:p>
          <a:p>
            <a:pPr eaLnBrk="1" hangingPunct="1">
              <a:lnSpc>
                <a:spcPct val="90000"/>
              </a:lnSpc>
            </a:pPr>
            <a:r>
              <a:rPr lang="en-US" sz="2200" smtClean="0"/>
              <a:t>B.	That standard was reversed by </a:t>
            </a:r>
            <a:r>
              <a:rPr lang="en-US" sz="2200" u="sng" smtClean="0"/>
              <a:t>Oregon v. Smith</a:t>
            </a:r>
            <a:r>
              <a:rPr lang="en-US" sz="2200" smtClean="0"/>
              <a:t>, 1990: government no longer needed a compelling purpose to deny religious expression. Burden of proof was now on religion. The only laws that would be struck down would be those that were intended to stifle a particular religion. This made it easier for states to restrain religion. </a:t>
            </a:r>
          </a:p>
          <a:p>
            <a:pPr eaLnBrk="1" hangingPunct="1">
              <a:lnSpc>
                <a:spcPct val="90000"/>
              </a:lnSpc>
            </a:pPr>
            <a:r>
              <a:rPr lang="en-US" sz="2200" smtClean="0"/>
              <a:t>C.	A strange congressional coalition led by Orrin Hatch and Ted Kennedy sponsored the Religious Freedom Restoration Act, 1993: restored the old compelling purpose standard, and burden of proof was once again on states. This made it difficult for states to restrain religion. </a:t>
            </a:r>
          </a:p>
          <a:p>
            <a:pPr eaLnBrk="1" hangingPunct="1">
              <a:lnSpc>
                <a:spcPct val="90000"/>
              </a:lnSpc>
            </a:pPr>
            <a:r>
              <a:rPr lang="en-US" sz="2200" smtClean="0"/>
              <a:t>D.	In </a:t>
            </a:r>
            <a:r>
              <a:rPr lang="en-US" sz="2200" u="sng" smtClean="0"/>
              <a:t>City of Boerne v. Flores</a:t>
            </a:r>
            <a:r>
              <a:rPr lang="en-US" sz="2200" smtClean="0"/>
              <a:t>, 1997, the Supreme Court struck down the Religious Freedom Restoration Act and restored the standard used in Oregon v. Smith. Burden of proof was once again on the religion. This made it easier for states to restrain religion.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flipV="1">
            <a:off x="457200" y="200025"/>
            <a:ext cx="8229600" cy="74613"/>
          </a:xfrm>
        </p:spPr>
        <p:txBody>
          <a:bodyPr rtlCol="0">
            <a:normAutofit fontScale="90000"/>
          </a:bodyPr>
          <a:lstStyle/>
          <a:p>
            <a:pPr eaLnBrk="1" fontAlgn="auto" hangingPunct="1">
              <a:spcAft>
                <a:spcPts val="0"/>
              </a:spcAft>
              <a:defRPr/>
            </a:pPr>
            <a:endParaRPr lang="en-US" sz="4000" smtClean="0"/>
          </a:p>
        </p:txBody>
      </p:sp>
      <p:sp>
        <p:nvSpPr>
          <p:cNvPr id="9219" name="Rectangle 3"/>
          <p:cNvSpPr>
            <a:spLocks noGrp="1" noChangeArrowheads="1"/>
          </p:cNvSpPr>
          <p:nvPr>
            <p:ph idx="1"/>
          </p:nvPr>
        </p:nvSpPr>
        <p:spPr>
          <a:xfrm>
            <a:off x="457200" y="228600"/>
            <a:ext cx="8229600" cy="5897563"/>
          </a:xfrm>
        </p:spPr>
        <p:txBody>
          <a:bodyPr/>
          <a:lstStyle/>
          <a:p>
            <a:pPr eaLnBrk="1" hangingPunct="1"/>
            <a:r>
              <a:rPr lang="en-US" sz="2400" smtClean="0"/>
              <a:t>6. </a:t>
            </a:r>
            <a:r>
              <a:rPr lang="en-US" sz="2400" u="sng" smtClean="0"/>
              <a:t>Religious practices that have been restricted:  </a:t>
            </a:r>
          </a:p>
          <a:p>
            <a:pPr eaLnBrk="1" hangingPunct="1"/>
            <a:r>
              <a:rPr lang="en-US" sz="2200" smtClean="0"/>
              <a:t>a.	Polygamy (Reynolds v. U.S.). </a:t>
            </a:r>
          </a:p>
          <a:p>
            <a:pPr eaLnBrk="1" hangingPunct="1"/>
            <a:r>
              <a:rPr lang="en-US" sz="2200" smtClean="0"/>
              <a:t>b.	Not paying Social Security taxes. </a:t>
            </a:r>
          </a:p>
          <a:p>
            <a:pPr eaLnBrk="1" hangingPunct="1"/>
            <a:endParaRPr lang="en-US" sz="2000" smtClean="0"/>
          </a:p>
          <a:p>
            <a:pPr eaLnBrk="1" hangingPunct="1"/>
            <a:r>
              <a:rPr lang="en-US" sz="2400" smtClean="0"/>
              <a:t>7.</a:t>
            </a:r>
            <a:r>
              <a:rPr lang="en-US" sz="2000" smtClean="0"/>
              <a:t> </a:t>
            </a:r>
            <a:r>
              <a:rPr lang="en-US" sz="2400" smtClean="0"/>
              <a:t> </a:t>
            </a:r>
            <a:r>
              <a:rPr lang="en-US" sz="2400" u="sng" smtClean="0"/>
              <a:t>Religious practices that have been permitted:</a:t>
            </a:r>
          </a:p>
          <a:p>
            <a:pPr eaLnBrk="1" hangingPunct="1"/>
            <a:r>
              <a:rPr lang="en-US" sz="2200" smtClean="0"/>
              <a:t>a.   Not saluting the flag in public school </a:t>
            </a:r>
          </a:p>
          <a:p>
            <a:pPr eaLnBrk="1" hangingPunct="1"/>
            <a:r>
              <a:rPr lang="en-US" sz="2200" smtClean="0"/>
              <a:t>b.   Covering up the New Hampshire state motto (“Live Free or Die”) on an automobile license plate. </a:t>
            </a:r>
          </a:p>
          <a:p>
            <a:pPr eaLnBrk="1" hangingPunct="1"/>
            <a:r>
              <a:rPr lang="en-US" sz="2200" smtClean="0"/>
              <a:t>c.   Not sending children to school past the 8th grade. </a:t>
            </a:r>
          </a:p>
          <a:p>
            <a:pPr eaLnBrk="1" hangingPunct="1"/>
            <a:r>
              <a:rPr lang="en-US" sz="2200" smtClean="0"/>
              <a:t>d.	Sacrificing of animals for religious purposes. (</a:t>
            </a:r>
            <a:r>
              <a:rPr lang="en-US" sz="2200" u="sng" smtClean="0"/>
              <a:t>Church of Lukumi Babalu Aye v. Hialeah</a:t>
            </a:r>
            <a:r>
              <a:rPr lang="en-US" sz="2200" smtClean="0"/>
              <a:t>, 1993)</a:t>
            </a:r>
          </a:p>
          <a:p>
            <a:pPr eaLnBrk="1" hangingPunct="1"/>
            <a:endParaRPr lang="en-US" sz="2000" smtClean="0"/>
          </a:p>
          <a:p>
            <a:pPr eaLnBrk="1" hangingPunct="1"/>
            <a:endParaRPr lang="en-US" sz="2400" smtClean="0"/>
          </a:p>
          <a:p>
            <a:pPr eaLnBrk="1" hangingPunct="1"/>
            <a:r>
              <a:rPr lang="en-US" sz="2400" smtClean="0"/>
              <a:t>Article 6 bans religious tests and oaths as a qualification to hold public office. </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1263</TotalTime>
  <Words>213</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Freedom of Religion</vt:lpstr>
      <vt:lpstr>Slide 2</vt:lpstr>
      <vt:lpstr>Slide 3</vt:lpstr>
      <vt:lpstr>Slide 4</vt:lpstr>
      <vt:lpstr>Slide 5</vt:lpstr>
      <vt:lpstr>Slide 6</vt:lpstr>
      <vt:lpstr>Slide 7</vt:lpstr>
      <vt:lpstr>Slide 8</vt:lpstr>
    </vt:vector>
  </TitlesOfParts>
  <Company>PUSD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cfousek</dc:creator>
  <cp:lastModifiedBy>smcclure</cp:lastModifiedBy>
  <cp:revision>72</cp:revision>
  <dcterms:created xsi:type="dcterms:W3CDTF">2007-10-09T19:35:13Z</dcterms:created>
  <dcterms:modified xsi:type="dcterms:W3CDTF">2012-03-19T21:32:06Z</dcterms:modified>
</cp:coreProperties>
</file>